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121400" cy="9001125"/>
  <p:notesSz cx="6645275" cy="97758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>
          <p15:clr>
            <a:srgbClr val="A4A3A4"/>
          </p15:clr>
        </p15:guide>
        <p15:guide id="2" pos="1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2233"/>
    <a:srgbClr val="993300"/>
    <a:srgbClr val="5481DA"/>
    <a:srgbClr val="5387DB"/>
    <a:srgbClr val="5574D9"/>
    <a:srgbClr val="627FDC"/>
    <a:srgbClr val="1C77F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210" y="84"/>
      </p:cViewPr>
      <p:guideLst>
        <p:guide orient="horz" pos="2835"/>
        <p:guide pos="1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2880926" cy="48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22" tIns="44863" rIns="89722" bIns="4486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780" y="4"/>
            <a:ext cx="2880926" cy="48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22" tIns="44863" rIns="89722" bIns="4486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4437"/>
            <a:ext cx="2880926" cy="48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22" tIns="44863" rIns="89722" bIns="4486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780" y="9284437"/>
            <a:ext cx="2880926" cy="48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22" tIns="44863" rIns="89722" bIns="448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914616-2CEC-48B4-A2BA-D723FD2D327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8314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2880926" cy="48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22" tIns="44863" rIns="89722" bIns="4486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780" y="4"/>
            <a:ext cx="2880926" cy="48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22" tIns="44863" rIns="89722" bIns="4486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78038" y="731838"/>
            <a:ext cx="2490787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744" y="4644582"/>
            <a:ext cx="5317788" cy="439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22" tIns="44863" rIns="89722" bIns="448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4437"/>
            <a:ext cx="2880926" cy="48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22" tIns="44863" rIns="89722" bIns="4486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780" y="9284437"/>
            <a:ext cx="2880926" cy="48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22" tIns="44863" rIns="89722" bIns="448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72BC27-1EEF-40E1-84CC-E230FE3F1F2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2346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5618" indent="-28293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1720" indent="-22634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4408" indent="-22634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7096" indent="-22634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9783" indent="-2263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2471" indent="-2263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95159" indent="-2263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7848" indent="-2263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5E3332-9F62-48C0-9684-5DA07B5B12FC}" type="slidenum">
              <a:rPr lang="de-DE" smtClean="0"/>
              <a:pPr eaLnBrk="1" hangingPunct="1"/>
              <a:t>1</a:t>
            </a:fld>
            <a:endParaRPr lang="de-DE" dirty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1769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8788" y="2795588"/>
            <a:ext cx="5203825" cy="19304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7575" y="5100638"/>
            <a:ext cx="4286250" cy="23002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61639-489E-4439-B6BD-1A07FE598E4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599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EADF1-4040-4A7B-BCC1-A1401DD1D2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32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438650" y="360363"/>
            <a:ext cx="1376363" cy="76803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6388" y="360363"/>
            <a:ext cx="3979862" cy="76803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37B6-40D0-4746-AA12-8CEEE8C9D78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267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B71AE-1418-4B80-8B84-5B4FAE9DB9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075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4188" y="5784850"/>
            <a:ext cx="5202237" cy="17875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4188" y="3814763"/>
            <a:ext cx="5202237" cy="19700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0E9D4-2696-4835-8C75-2AED0355773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140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6388" y="2100263"/>
            <a:ext cx="2678112" cy="594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136900" y="2100263"/>
            <a:ext cx="2678113" cy="594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DF782-1AD5-477E-8DD4-198DA44AFA8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944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6388" y="2014538"/>
            <a:ext cx="2705100" cy="839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06388" y="2854325"/>
            <a:ext cx="2705100" cy="5186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109913" y="2014538"/>
            <a:ext cx="2705100" cy="839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109913" y="2854325"/>
            <a:ext cx="2705100" cy="5186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FDB3B-DD4B-4C58-9E10-CE4C1344A05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85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84778-4FC2-4CE6-A4ED-8B6535AF0C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521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DDBD1-B4E8-415B-8768-45C7152E6C8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836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6388" y="358775"/>
            <a:ext cx="2012950" cy="15255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93950" y="358775"/>
            <a:ext cx="3421063" cy="7681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06388" y="1884363"/>
            <a:ext cx="2012950" cy="61563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06646-886F-4C82-9336-470991E04AA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128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0150" y="6300788"/>
            <a:ext cx="3671888" cy="744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0150" y="804863"/>
            <a:ext cx="3671888" cy="5400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  <a:endParaRPr lang="de-AT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00150" y="7045325"/>
            <a:ext cx="3671888" cy="1055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A5DBE-2577-4508-8C97-6F1BBBB23B3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577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360363"/>
            <a:ext cx="5508625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6388" y="2100263"/>
            <a:ext cx="5508625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6388" y="8196263"/>
            <a:ext cx="142875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90738" y="8196263"/>
            <a:ext cx="193992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6263" y="8196263"/>
            <a:ext cx="142875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67079D9-1553-4497-9F9E-9C4C13E377C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36364" y="180082"/>
            <a:ext cx="6017828" cy="8587216"/>
            <a:chOff x="44706" y="184720"/>
            <a:chExt cx="6017828" cy="8587216"/>
          </a:xfrm>
        </p:grpSpPr>
        <p:sp>
          <p:nvSpPr>
            <p:cNvPr id="5" name="Auf der gleichen Seite des Rechtecks liegende Ecken abrunden 4"/>
            <p:cNvSpPr/>
            <p:nvPr/>
          </p:nvSpPr>
          <p:spPr>
            <a:xfrm>
              <a:off x="44706" y="184720"/>
              <a:ext cx="6004868" cy="8582025"/>
            </a:xfrm>
            <a:prstGeom prst="round2SameRect">
              <a:avLst>
                <a:gd name="adj1" fmla="val 0"/>
                <a:gd name="adj2" fmla="val 0"/>
              </a:avLst>
            </a:prstGeom>
            <a:noFill/>
            <a:ln>
              <a:solidFill>
                <a:srgbClr val="7722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 sz="1200" dirty="0"/>
            </a:p>
          </p:txBody>
        </p:sp>
        <p:sp>
          <p:nvSpPr>
            <p:cNvPr id="3" name="Rechteck 2"/>
            <p:cNvSpPr/>
            <p:nvPr/>
          </p:nvSpPr>
          <p:spPr>
            <a:xfrm>
              <a:off x="228600" y="359569"/>
              <a:ext cx="5683250" cy="18367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 dirty="0"/>
            </a:p>
          </p:txBody>
        </p:sp>
        <p:sp>
          <p:nvSpPr>
            <p:cNvPr id="2056" name="Freeform 3"/>
            <p:cNvSpPr>
              <a:spLocks/>
            </p:cNvSpPr>
            <p:nvPr/>
          </p:nvSpPr>
          <p:spPr bwMode="auto">
            <a:xfrm>
              <a:off x="104963" y="989615"/>
              <a:ext cx="5929312" cy="2306638"/>
            </a:xfrm>
            <a:custGeom>
              <a:avLst/>
              <a:gdLst>
                <a:gd name="T0" fmla="*/ 2147483647 w 3168"/>
                <a:gd name="T1" fmla="*/ 2147483647 h 1422"/>
                <a:gd name="T2" fmla="*/ 2147483647 w 3168"/>
                <a:gd name="T3" fmla="*/ 2147483647 h 1422"/>
                <a:gd name="T4" fmla="*/ 2147483647 w 3168"/>
                <a:gd name="T5" fmla="*/ 2147483647 h 1422"/>
                <a:gd name="T6" fmla="*/ 0 w 3168"/>
                <a:gd name="T7" fmla="*/ 0 h 1422"/>
                <a:gd name="T8" fmla="*/ 0 w 3168"/>
                <a:gd name="T9" fmla="*/ 2147483647 h 1422"/>
                <a:gd name="T10" fmla="*/ 2147483647 w 3168"/>
                <a:gd name="T11" fmla="*/ 2147483647 h 14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68" h="1422">
                  <a:moveTo>
                    <a:pt x="3168" y="1422"/>
                  </a:moveTo>
                  <a:cubicBezTo>
                    <a:pt x="3168" y="398"/>
                    <a:pt x="3168" y="398"/>
                    <a:pt x="3168" y="398"/>
                  </a:cubicBezTo>
                  <a:cubicBezTo>
                    <a:pt x="2969" y="397"/>
                    <a:pt x="2631" y="394"/>
                    <a:pt x="2182" y="366"/>
                  </a:cubicBezTo>
                  <a:cubicBezTo>
                    <a:pt x="1865" y="347"/>
                    <a:pt x="668" y="230"/>
                    <a:pt x="0" y="0"/>
                  </a:cubicBezTo>
                  <a:cubicBezTo>
                    <a:pt x="0" y="1422"/>
                    <a:pt x="0" y="1422"/>
                    <a:pt x="0" y="1422"/>
                  </a:cubicBezTo>
                  <a:lnTo>
                    <a:pt x="3168" y="142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dirty="0"/>
            </a:p>
          </p:txBody>
        </p:sp>
        <p:sp>
          <p:nvSpPr>
            <p:cNvPr id="2052" name="Text Box 6"/>
            <p:cNvSpPr txBox="1">
              <a:spLocks noChangeArrowheads="1"/>
            </p:cNvSpPr>
            <p:nvPr/>
          </p:nvSpPr>
          <p:spPr bwMode="auto">
            <a:xfrm>
              <a:off x="1991886" y="8128243"/>
              <a:ext cx="3957476" cy="625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49263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49263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49263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49263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ts val="563"/>
                </a:spcBef>
                <a:buClr>
                  <a:srgbClr val="800000"/>
                </a:buClr>
                <a:buSzPct val="100000"/>
                <a:buFont typeface="Lucida Sans Unicode" pitchFamily="34" charset="0"/>
                <a:buNone/>
              </a:pPr>
              <a:r>
                <a:rPr lang="en-GB" sz="1150" b="1" dirty="0">
                  <a:solidFill>
                    <a:srgbClr val="772233"/>
                  </a:solidFill>
                  <a:cs typeface="Arial" charset="0"/>
                </a:rPr>
                <a:t>con</a:t>
              </a:r>
              <a:r>
                <a:rPr lang="en-GB" sz="1150" dirty="0">
                  <a:solidFill>
                    <a:srgbClr val="772233"/>
                  </a:solidFill>
                  <a:latin typeface="Arial Black" pitchFamily="34" charset="0"/>
                  <a:cs typeface="Arial" charset="0"/>
                </a:rPr>
                <a:t>SALT</a:t>
              </a:r>
              <a:r>
                <a:rPr lang="en-GB" sz="1150" b="1" dirty="0">
                  <a:solidFill>
                    <a:srgbClr val="772233"/>
                  </a:solidFill>
                  <a:cs typeface="Arial" charset="0"/>
                </a:rPr>
                <a:t> Personalmanagement GmbH</a:t>
              </a:r>
              <a:br>
                <a:rPr lang="en-GB" sz="1150" b="1" dirty="0">
                  <a:solidFill>
                    <a:srgbClr val="772233"/>
                  </a:solidFill>
                  <a:cs typeface="Arial" charset="0"/>
                </a:rPr>
              </a:br>
              <a:r>
                <a:rPr lang="en-GB" sz="1150" b="1" dirty="0" err="1">
                  <a:solidFill>
                    <a:srgbClr val="772233"/>
                  </a:solidFill>
                  <a:cs typeface="Arial" charset="0"/>
                </a:rPr>
                <a:t>Grabenweg</a:t>
              </a:r>
              <a:r>
                <a:rPr lang="en-GB" sz="1150" b="1" dirty="0">
                  <a:solidFill>
                    <a:srgbClr val="772233"/>
                  </a:solidFill>
                  <a:cs typeface="Arial" charset="0"/>
                </a:rPr>
                <a:t> 3, 6020 Innsbruck</a:t>
              </a:r>
              <a:br>
                <a:rPr lang="en-GB" sz="1150" b="1" dirty="0">
                  <a:solidFill>
                    <a:srgbClr val="772233"/>
                  </a:solidFill>
                  <a:cs typeface="Arial" charset="0"/>
                </a:rPr>
              </a:br>
              <a:r>
                <a:rPr lang="en-GB" sz="1150" b="1" dirty="0">
                  <a:solidFill>
                    <a:srgbClr val="772233"/>
                  </a:solidFill>
                  <a:cs typeface="Arial" charset="0"/>
                </a:rPr>
                <a:t>Telefon 0512 548899</a:t>
              </a:r>
              <a:r>
                <a:rPr lang="en-GB" sz="1150" b="1" dirty="0">
                  <a:solidFill>
                    <a:srgbClr val="772233"/>
                  </a:solidFill>
                  <a:cs typeface="Arial" charset="0"/>
                  <a:sym typeface="Wingdings 2" panose="05020102010507070707" pitchFamily="18" charset="2"/>
                </a:rPr>
                <a:t> </a:t>
              </a:r>
              <a:r>
                <a:rPr lang="en-GB" sz="1150" b="1" dirty="0">
                  <a:solidFill>
                    <a:srgbClr val="772233"/>
                  </a:solidFill>
                  <a:cs typeface="Arial" charset="0"/>
                </a:rPr>
                <a:t>www.consalt.at</a:t>
              </a:r>
            </a:p>
          </p:txBody>
        </p:sp>
        <p:cxnSp>
          <p:nvCxnSpPr>
            <p:cNvPr id="9" name="Gerader Verbinder 8"/>
            <p:cNvCxnSpPr/>
            <p:nvPr/>
          </p:nvCxnSpPr>
          <p:spPr>
            <a:xfrm>
              <a:off x="61522" y="8105600"/>
              <a:ext cx="5988052" cy="0"/>
            </a:xfrm>
            <a:prstGeom prst="line">
              <a:avLst/>
            </a:prstGeom>
            <a:ln w="28575">
              <a:solidFill>
                <a:srgbClr val="77223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feld 18"/>
            <p:cNvSpPr txBox="1"/>
            <p:nvPr/>
          </p:nvSpPr>
          <p:spPr>
            <a:xfrm>
              <a:off x="228600" y="8105600"/>
              <a:ext cx="2552410" cy="666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 err="1">
                  <a:solidFill>
                    <a:srgbClr val="772233"/>
                  </a:solidFill>
                  <a:latin typeface="+mj-lt"/>
                </a:rPr>
                <a:t>con</a:t>
              </a:r>
              <a:r>
                <a:rPr lang="de-AT" sz="3000" dirty="0" err="1">
                  <a:solidFill>
                    <a:srgbClr val="772233"/>
                  </a:solidFill>
                  <a:latin typeface="Arial Black" panose="020B0A04020102020204" pitchFamily="34" charset="0"/>
                </a:rPr>
                <a:t>SALT</a:t>
              </a:r>
              <a:endParaRPr lang="de-AT" sz="3000" dirty="0">
                <a:solidFill>
                  <a:srgbClr val="772233"/>
                </a:solidFill>
                <a:latin typeface="Arial Black" panose="020B0A04020102020204" pitchFamily="34" charset="0"/>
              </a:endParaRPr>
            </a:p>
            <a:p>
              <a:r>
                <a:rPr lang="de-AT" sz="700" dirty="0">
                  <a:solidFill>
                    <a:srgbClr val="772233"/>
                  </a:solidFill>
                  <a:latin typeface="+mj-lt"/>
                </a:rPr>
                <a:t> </a:t>
              </a:r>
              <a:r>
                <a:rPr lang="de-AT" sz="730" b="1" dirty="0">
                  <a:solidFill>
                    <a:srgbClr val="772233"/>
                  </a:solidFill>
                  <a:latin typeface="+mj-lt"/>
                </a:rPr>
                <a:t>P E R S O N A L M A N A G E M E N T</a:t>
              </a: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142509" y="280323"/>
              <a:ext cx="5826077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defTabSz="912813">
                <a:spcBef>
                  <a:spcPts val="0"/>
                </a:spcBef>
                <a:spcAft>
                  <a:spcPts val="100"/>
                </a:spcAft>
                <a:buClr>
                  <a:srgbClr val="800000"/>
                </a:buClr>
                <a:buSzPct val="100000"/>
                <a:tabLst>
                  <a:tab pos="358775" algn="l"/>
                </a:tabLst>
              </a:pPr>
              <a:r>
                <a:rPr lang="de-AT" sz="1250" dirty="0">
                  <a:solidFill>
                    <a:srgbClr val="77223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Werde jetzt Teil eines stetig wachsenden und international tätigen Handelsunternehmens in Innsbruck-Land (Oberland) und unterstütze das Team bei der Verrichtung leichter Lagertätigkeiten. Ob </a:t>
              </a:r>
              <a:r>
                <a:rPr lang="de-AT" sz="1250" b="1" dirty="0">
                  <a:solidFill>
                    <a:srgbClr val="77223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Frühaufsteher/in </a:t>
              </a:r>
              <a:r>
                <a:rPr lang="de-AT" sz="1250" dirty="0">
                  <a:solidFill>
                    <a:srgbClr val="77223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oder </a:t>
              </a:r>
              <a:r>
                <a:rPr lang="de-AT" sz="1250" b="1" dirty="0">
                  <a:solidFill>
                    <a:srgbClr val="77223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Langschläfer/in</a:t>
              </a:r>
              <a:r>
                <a:rPr lang="de-AT" sz="1250" dirty="0">
                  <a:solidFill>
                    <a:srgbClr val="77223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wir haben die passenden Arbeitszeiten für dich!</a:t>
              </a: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188722" y="2275552"/>
              <a:ext cx="5755992" cy="6026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>
                <a:spcBef>
                  <a:spcPts val="0"/>
                </a:spcBef>
                <a:spcAft>
                  <a:spcPts val="300"/>
                </a:spcAft>
                <a:buClr>
                  <a:srgbClr val="800000"/>
                </a:buClr>
                <a:buSzPct val="100000"/>
              </a:pPr>
              <a:r>
                <a:rPr lang="de-DE" sz="1250" b="1" cap="all" dirty="0">
                  <a:solidFill>
                    <a:srgbClr val="772233"/>
                  </a:solidFill>
                  <a:cs typeface="Arial" charset="0"/>
                </a:rPr>
                <a:t>Mögliche Arbeitszeitmodelle</a:t>
              </a:r>
              <a:endParaRPr lang="de-DE" sz="1250" b="1" cap="all" dirty="0">
                <a:solidFill>
                  <a:schemeClr val="bg1"/>
                </a:solidFill>
                <a:cs typeface="Arial" charset="0"/>
              </a:endParaRPr>
            </a:p>
            <a:p>
              <a:pPr marL="173038" indent="-173038" defTabSz="914400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tabLst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MO – DO: 06:00 – 14:30 Uhr / FR 06:00 – 13:00 Uhr (VZ)</a:t>
              </a:r>
            </a:p>
            <a:p>
              <a:pPr marL="173038" indent="-173038" defTabSz="914400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tabLst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MO – FR: 15:00 – 22:45 Uhr (auch in TZ möglich, mind. 3 Tage/Woche)</a:t>
              </a:r>
            </a:p>
            <a:p>
              <a:pPr marL="173038" indent="-173038" defTabSz="914400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tabLst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SA: 06:00-14:30 Uhr (geringfügig)</a:t>
              </a:r>
            </a:p>
            <a:p>
              <a:pPr defTabSz="914400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tabLst/>
                <a:defRPr/>
              </a:pPr>
              <a:endParaRPr lang="de-DE" sz="1250" dirty="0">
                <a:solidFill>
                  <a:srgbClr val="772233"/>
                </a:solidFill>
                <a:cs typeface="Arial" charset="0"/>
              </a:endParaRPr>
            </a:p>
            <a:p>
              <a:pPr algn="just" eaLnBrk="1" hangingPunct="1">
                <a:spcBef>
                  <a:spcPts val="0"/>
                </a:spcBef>
                <a:spcAft>
                  <a:spcPts val="300"/>
                </a:spcAft>
                <a:buClr>
                  <a:srgbClr val="800000"/>
                </a:buClr>
                <a:buSzPct val="100000"/>
              </a:pPr>
              <a:r>
                <a:rPr lang="de-DE" sz="1250" b="1" cap="all" dirty="0">
                  <a:solidFill>
                    <a:srgbClr val="772233"/>
                  </a:solidFill>
                  <a:cs typeface="Arial" charset="0"/>
                </a:rPr>
                <a:t>Ihr Aufgabengebiet</a:t>
              </a:r>
              <a:endParaRPr lang="de-DE" sz="1250" cap="all" dirty="0">
                <a:solidFill>
                  <a:srgbClr val="772233"/>
                </a:solidFill>
                <a:cs typeface="Arial" charset="0"/>
              </a:endParaRPr>
            </a:p>
            <a:p>
              <a:pPr marL="173038" indent="-173038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Verpacken von Textilien</a:t>
              </a:r>
            </a:p>
            <a:p>
              <a:pPr marL="173038" indent="-173038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Versandvorbereitung</a:t>
              </a:r>
            </a:p>
            <a:p>
              <a:pPr marL="173038" indent="-173038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Kommissionierung der Artikel</a:t>
              </a:r>
            </a:p>
            <a:p>
              <a:pPr marL="173038" indent="-173038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Buchen der Waren im Lagerverwaltungssystem</a:t>
              </a:r>
            </a:p>
            <a:p>
              <a:pPr marL="173038" indent="-173038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defRPr/>
              </a:pPr>
              <a:endParaRPr lang="de-DE" sz="1250" dirty="0">
                <a:solidFill>
                  <a:srgbClr val="772233"/>
                </a:solidFill>
                <a:cs typeface="Arial" charset="0"/>
              </a:endParaRPr>
            </a:p>
            <a:p>
              <a:pPr algn="just" eaLnBrk="1" hangingPunct="1">
                <a:spcBef>
                  <a:spcPts val="0"/>
                </a:spcBef>
                <a:spcAft>
                  <a:spcPts val="300"/>
                </a:spcAft>
                <a:buClr>
                  <a:srgbClr val="800000"/>
                </a:buClr>
                <a:buSzPct val="100000"/>
              </a:pPr>
              <a:r>
                <a:rPr lang="de-DE" sz="1250" b="1" cap="all" dirty="0">
                  <a:solidFill>
                    <a:srgbClr val="772233"/>
                  </a:solidFill>
                  <a:cs typeface="Arial" charset="0"/>
                </a:rPr>
                <a:t>Ihr Profil</a:t>
              </a:r>
              <a:endParaRPr lang="de-DE" sz="1250" cap="all" dirty="0">
                <a:solidFill>
                  <a:srgbClr val="772233"/>
                </a:solidFill>
                <a:cs typeface="Arial" charset="0"/>
              </a:endParaRPr>
            </a:p>
            <a:p>
              <a:pPr marL="173038" indent="-173038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Gewissenhafte Arbeitsweise</a:t>
              </a:r>
            </a:p>
            <a:p>
              <a:pPr marL="173038" indent="-173038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Sicherer Umgang mit dem Computer</a:t>
              </a:r>
            </a:p>
            <a:p>
              <a:pPr marL="173038" indent="-173038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Teamfähige und zuverlässige Persönlichkeit</a:t>
              </a:r>
            </a:p>
            <a:p>
              <a:pPr marL="173038" indent="-173038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lang="de-DE" sz="1250" dirty="0">
                  <a:solidFill>
                    <a:srgbClr val="772233"/>
                  </a:solidFill>
                  <a:cs typeface="Arial" charset="0"/>
                </a:rPr>
                <a:t>Kompetente Deutschkenntnisse</a:t>
              </a:r>
            </a:p>
            <a:p>
              <a:pPr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defRPr/>
              </a:pPr>
              <a:endParaRPr lang="de-DE" sz="1250" dirty="0">
                <a:solidFill>
                  <a:srgbClr val="772233"/>
                </a:solidFill>
                <a:cs typeface="Arial" charset="0"/>
              </a:endParaRPr>
            </a:p>
            <a:p>
              <a:pPr algn="just" eaLnBrk="1" hangingPunct="1">
                <a:spcBef>
                  <a:spcPts val="0"/>
                </a:spcBef>
                <a:spcAft>
                  <a:spcPts val="100"/>
                </a:spcAft>
                <a:buClr>
                  <a:srgbClr val="800000"/>
                </a:buClr>
                <a:buSzPct val="100000"/>
                <a:tabLst>
                  <a:tab pos="358775" algn="l"/>
                </a:tabLst>
              </a:pPr>
              <a:r>
                <a:rPr lang="de-DE" sz="1250" dirty="0">
                  <a:solidFill>
                    <a:srgbClr val="77223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Für diese Position beträgt der </a:t>
              </a:r>
              <a:r>
                <a:rPr lang="de-DE" sz="1250" b="1" dirty="0">
                  <a:solidFill>
                    <a:srgbClr val="772233"/>
                  </a:solidFill>
                  <a:latin typeface="Arial" pitchFamily="34" charset="0"/>
                  <a:cs typeface="Arial" pitchFamily="34" charset="0"/>
                </a:rPr>
                <a:t>KV-Bruttomonatslohn € 2.010,-- zzgl. Sonderzahlungen (VZ-Basis). </a:t>
              </a:r>
              <a:r>
                <a:rPr lang="de-DE" sz="1250" dirty="0">
                  <a:solidFill>
                    <a:srgbClr val="77223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Das Unternehmen ist mit öffentlichen Verkehrsmitteln sehr gut zu erreichen. Mitarbeiterparkplätze sind vorhanden.</a:t>
              </a:r>
            </a:p>
            <a:p>
              <a:pPr algn="just" eaLnBrk="1" hangingPunct="1">
                <a:spcBef>
                  <a:spcPts val="0"/>
                </a:spcBef>
                <a:spcAft>
                  <a:spcPts val="100"/>
                </a:spcAft>
                <a:buClr>
                  <a:srgbClr val="800000"/>
                </a:buClr>
                <a:buSzPct val="100000"/>
                <a:tabLst>
                  <a:tab pos="358775" algn="l"/>
                </a:tabLst>
              </a:pPr>
              <a:endParaRPr lang="de-DE" sz="1250" dirty="0">
                <a:solidFill>
                  <a:srgbClr val="77223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 eaLnBrk="1" hangingPunct="1">
                <a:spcBef>
                  <a:spcPts val="0"/>
                </a:spcBef>
                <a:spcAft>
                  <a:spcPts val="100"/>
                </a:spcAft>
                <a:buClr>
                  <a:srgbClr val="800000"/>
                </a:buClr>
                <a:buSzPct val="100000"/>
                <a:tabLst>
                  <a:tab pos="358775" algn="l"/>
                </a:tabLst>
              </a:pPr>
              <a:r>
                <a:rPr lang="de-DE" sz="1250" dirty="0">
                  <a:solidFill>
                    <a:srgbClr val="77223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Wir freuen uns auf deine Bewerbung mit der </a:t>
              </a:r>
              <a:r>
                <a:rPr lang="de-DE" sz="1250" b="1" dirty="0">
                  <a:solidFill>
                    <a:srgbClr val="772233"/>
                  </a:solidFill>
                  <a:latin typeface="Arial" pitchFamily="34" charset="0"/>
                  <a:cs typeface="Arial" pitchFamily="34" charset="0"/>
                </a:rPr>
                <a:t>Referenznummer 20069 </a:t>
              </a:r>
              <a:r>
                <a:rPr lang="de-DE" sz="1250" dirty="0">
                  <a:solidFill>
                    <a:srgbClr val="772233"/>
                  </a:solidFill>
                  <a:latin typeface="Arial" pitchFamily="34" charset="0"/>
                  <a:cs typeface="Arial" pitchFamily="34" charset="0"/>
                </a:rPr>
                <a:t>per </a:t>
              </a:r>
              <a:br>
                <a:rPr lang="de-DE" sz="1250" dirty="0">
                  <a:solidFill>
                    <a:srgbClr val="772233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de-DE" sz="1250" dirty="0">
                  <a:solidFill>
                    <a:srgbClr val="772233"/>
                  </a:solidFill>
                  <a:latin typeface="Arial" pitchFamily="34" charset="0"/>
                  <a:cs typeface="Arial" pitchFamily="34" charset="0"/>
                </a:rPr>
                <a:t>E-Mail an </a:t>
              </a:r>
              <a:r>
                <a:rPr lang="de-DE" sz="1250" b="1" dirty="0">
                  <a:solidFill>
                    <a:srgbClr val="772233"/>
                  </a:solidFill>
                  <a:latin typeface="Arial" pitchFamily="34" charset="0"/>
                  <a:cs typeface="Arial" pitchFamily="34" charset="0"/>
                </a:rPr>
                <a:t>bewerbung@consalt.at </a:t>
              </a:r>
              <a:r>
                <a:rPr lang="de-DE" sz="1250" dirty="0">
                  <a:solidFill>
                    <a:srgbClr val="772233"/>
                  </a:solidFill>
                  <a:latin typeface="Arial" pitchFamily="34" charset="0"/>
                  <a:cs typeface="Arial" pitchFamily="34" charset="0"/>
                </a:rPr>
                <a:t>und informieren dich natürlich gerne über die weiteren Details zur Stelle sowie zum Bewerbungsablauf. Selbstverständlich behandeln wir sämtliche Daten absolut diskret und halten deine gewünschten Sperrvermerk ein.</a:t>
              </a:r>
            </a:p>
            <a:p>
              <a:pPr eaLnBrk="1" hangingPunct="1">
                <a:spcBef>
                  <a:spcPts val="300"/>
                </a:spcBef>
                <a:spcAft>
                  <a:spcPts val="0"/>
                </a:spcAft>
                <a:buClr>
                  <a:srgbClr val="800000"/>
                </a:buClr>
                <a:buSzPct val="100000"/>
                <a:defRPr/>
              </a:pPr>
              <a:endParaRPr lang="de-DE" sz="1300" dirty="0">
                <a:solidFill>
                  <a:srgbClr val="772233"/>
                </a:solidFill>
                <a:cs typeface="Arial" charset="0"/>
              </a:endParaRPr>
            </a:p>
          </p:txBody>
        </p:sp>
        <p:sp>
          <p:nvSpPr>
            <p:cNvPr id="15" name="Rechteck 14"/>
            <p:cNvSpPr/>
            <p:nvPr/>
          </p:nvSpPr>
          <p:spPr>
            <a:xfrm>
              <a:off x="57666" y="1142097"/>
              <a:ext cx="6004868" cy="1076851"/>
            </a:xfrm>
            <a:prstGeom prst="rect">
              <a:avLst/>
            </a:prstGeom>
            <a:solidFill>
              <a:srgbClr val="772233"/>
            </a:solidFill>
            <a:ln>
              <a:solidFill>
                <a:srgbClr val="7722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8510" y="1249065"/>
            <a:ext cx="606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cap="all" dirty="0">
                <a:solidFill>
                  <a:schemeClr val="bg1"/>
                </a:solidFill>
              </a:rPr>
              <a:t>Allrounder im Versand </a:t>
            </a:r>
            <a:r>
              <a:rPr lang="de-AT" sz="1000" dirty="0">
                <a:solidFill>
                  <a:schemeClr val="bg1"/>
                </a:solidFill>
              </a:rPr>
              <a:t>(m/w/d)</a:t>
            </a:r>
            <a:r>
              <a:rPr lang="de-AT" sz="2400" b="1" cap="all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de-AT" sz="2400" b="1" cap="all" dirty="0">
                <a:solidFill>
                  <a:schemeClr val="bg1"/>
                </a:solidFill>
              </a:rPr>
              <a:t>mit variabler Einsatzdauer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T11743 HAK-Absolvent">
  <a:themeElements>
    <a:clrScheme name="Standard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JT11743 HAK-Absolvent</Template>
  <TotalTime>0</TotalTime>
  <Words>248</Words>
  <Application>Microsoft Office PowerPoint</Application>
  <PresentationFormat>Benutzerdefiniert</PresentationFormat>
  <Paragraphs>27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Black</vt:lpstr>
      <vt:lpstr>Lucida Sans Unicode</vt:lpstr>
      <vt:lpstr>JT11743 HAK-Absolvent</vt:lpstr>
      <vt:lpstr>PowerPoint-Präsentation</vt:lpstr>
    </vt:vector>
  </TitlesOfParts>
  <Company>conSALT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Tanja Resch</dc:creator>
  <cp:lastModifiedBy>Moosmayr Viktoria</cp:lastModifiedBy>
  <cp:revision>456</cp:revision>
  <cp:lastPrinted>2020-09-21T15:11:49Z</cp:lastPrinted>
  <dcterms:created xsi:type="dcterms:W3CDTF">2011-11-08T11:03:20Z</dcterms:created>
  <dcterms:modified xsi:type="dcterms:W3CDTF">2023-04-25T08:43:28Z</dcterms:modified>
</cp:coreProperties>
</file>